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ubTitle"/>
          </p:nvPr>
        </p:nvSpPr>
        <p:spPr>
          <a:xfrm>
            <a:off x="540000" y="360000"/>
            <a:ext cx="9000000" cy="612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51516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540000" y="442692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/>
          </p:nvPr>
        </p:nvSpPr>
        <p:spPr>
          <a:xfrm>
            <a:off x="51516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358308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662580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/>
          </p:nvPr>
        </p:nvSpPr>
        <p:spPr>
          <a:xfrm>
            <a:off x="54000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/>
          </p:nvPr>
        </p:nvSpPr>
        <p:spPr>
          <a:xfrm>
            <a:off x="358308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/>
          </p:nvPr>
        </p:nvSpPr>
        <p:spPr>
          <a:xfrm>
            <a:off x="662580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subTitle"/>
          </p:nvPr>
        </p:nvSpPr>
        <p:spPr>
          <a:xfrm>
            <a:off x="540000" y="360000"/>
            <a:ext cx="9000000" cy="612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/>
          </p:nvPr>
        </p:nvSpPr>
        <p:spPr>
          <a:xfrm>
            <a:off x="51516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540000" y="442692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/>
          </p:nvPr>
        </p:nvSpPr>
        <p:spPr>
          <a:xfrm>
            <a:off x="51516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358308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62580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54000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/>
          </p:nvPr>
        </p:nvSpPr>
        <p:spPr>
          <a:xfrm>
            <a:off x="358308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8" name="PlaceHolder 7"/>
          <p:cNvSpPr>
            <a:spLocks noGrp="1"/>
          </p:cNvSpPr>
          <p:nvPr>
            <p:ph/>
          </p:nvPr>
        </p:nvSpPr>
        <p:spPr>
          <a:xfrm>
            <a:off x="662580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540000" y="360000"/>
            <a:ext cx="9000000" cy="612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51516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40000" y="4426920"/>
            <a:ext cx="900000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5151600" y="191988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5400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/>
          </p:nvPr>
        </p:nvSpPr>
        <p:spPr>
          <a:xfrm>
            <a:off x="5151600" y="4426920"/>
            <a:ext cx="4391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358308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6625800" y="191988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4000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/>
          </p:nvPr>
        </p:nvSpPr>
        <p:spPr>
          <a:xfrm>
            <a:off x="358308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8" name="PlaceHolder 7"/>
          <p:cNvSpPr>
            <a:spLocks noGrp="1"/>
          </p:cNvSpPr>
          <p:nvPr>
            <p:ph/>
          </p:nvPr>
        </p:nvSpPr>
        <p:spPr>
          <a:xfrm>
            <a:off x="6625800" y="4426920"/>
            <a:ext cx="2897640" cy="22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>
            <a:off x="0" y="0"/>
            <a:ext cx="10080000" cy="7560000"/>
          </a:xfrm>
          <a:prstGeom prst="rect">
            <a:avLst/>
          </a:prstGeom>
          <a:gradFill rotWithShape="0">
            <a:gsLst>
              <a:gs pos="30000">
                <a:srgbClr val="000032"/>
              </a:gs>
              <a:gs pos="100000">
                <a:srgbClr val="f60063"/>
              </a:gs>
            </a:gsLst>
            <a:lin ang="4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40000" y="191988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40000" y="3479760"/>
            <a:ext cx="9000000" cy="28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9000"/>
          </a:bodyPr>
          <a:p>
            <a:pPr marL="432000" indent="-324000">
              <a:spcAft>
                <a:spcPts val="1409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GB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Aft>
                <a:spcPts val="1125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GB" sz="2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Aft>
                <a:spcPts val="84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GB" sz="24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Aft>
                <a:spcPts val="56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GB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GB" sz="267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Aft>
                <a:spcPts val="37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GB" sz="355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GB" sz="355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Aft>
                <a:spcPts val="50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GB" sz="474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GB" sz="474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180000" y="684000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n-GB" sz="1400" spc="-1" strike="noStrike">
                <a:solidFill>
                  <a:srgbClr val="ffffff"/>
                </a:solidFill>
                <a:latin typeface="Arial"/>
              </a:rPr>
              <a:t>&lt;date/time&gt;</a:t>
            </a:r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20000" y="6840000"/>
            <a:ext cx="32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ctr">
              <a:buNone/>
            </a:pPr>
            <a:r>
              <a:rPr b="0" lang="en-GB" sz="1400" spc="-1" strike="noStrike">
                <a:solidFill>
                  <a:srgbClr val="ffffff"/>
                </a:solidFill>
                <a:latin typeface="Arial"/>
              </a:rPr>
              <a:t>&lt;footer&gt;</a:t>
            </a:r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560000" y="684000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buNone/>
            </a:pPr>
            <a:fld id="{4199AB5D-366D-4BC5-8099-8453F9833B54}" type="slidenum">
              <a:rPr b="0" lang="en-GB" sz="14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"/>
          <p:cNvSpPr/>
          <p:nvPr/>
        </p:nvSpPr>
        <p:spPr>
          <a:xfrm>
            <a:off x="1440000" y="1440000"/>
            <a:ext cx="1440000" cy="168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"/>
          <p:cNvSpPr/>
          <p:nvPr/>
        </p:nvSpPr>
        <p:spPr>
          <a:xfrm>
            <a:off x="7380000" y="5279760"/>
            <a:ext cx="1440000" cy="168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"/>
          <p:cNvSpPr/>
          <p:nvPr/>
        </p:nvSpPr>
        <p:spPr>
          <a:xfrm>
            <a:off x="9000000" y="3600000"/>
            <a:ext cx="1260000" cy="144000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"/>
          <p:cNvSpPr/>
          <p:nvPr/>
        </p:nvSpPr>
        <p:spPr>
          <a:xfrm>
            <a:off x="-180000" y="3240000"/>
            <a:ext cx="1440000" cy="180000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"/>
          <p:cNvSpPr/>
          <p:nvPr/>
        </p:nvSpPr>
        <p:spPr>
          <a:xfrm>
            <a:off x="540000" y="1440000"/>
            <a:ext cx="720000" cy="96012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"/>
          <p:cNvSpPr/>
          <p:nvPr/>
        </p:nvSpPr>
        <p:spPr>
          <a:xfrm>
            <a:off x="0" y="1679760"/>
            <a:ext cx="720000" cy="960120"/>
          </a:xfrm>
          <a:prstGeom prst="ellipse">
            <a:avLst/>
          </a:prstGeom>
          <a:solidFill>
            <a:srgbClr val="ffffff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"/>
          <p:cNvSpPr/>
          <p:nvPr/>
        </p:nvSpPr>
        <p:spPr>
          <a:xfrm>
            <a:off x="0" y="6959880"/>
            <a:ext cx="1620000" cy="1680120"/>
          </a:xfrm>
          <a:prstGeom prst="ellipse">
            <a:avLst/>
          </a:prstGeom>
          <a:solidFill>
            <a:srgbClr val="ffffff">
              <a:alpha val="1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"/>
          <p:cNvSpPr/>
          <p:nvPr/>
        </p:nvSpPr>
        <p:spPr>
          <a:xfrm>
            <a:off x="9720000" y="6239880"/>
            <a:ext cx="720000" cy="96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"/>
          <p:cNvSpPr/>
          <p:nvPr/>
        </p:nvSpPr>
        <p:spPr>
          <a:xfrm>
            <a:off x="9540000" y="4559760"/>
            <a:ext cx="720000" cy="960120"/>
          </a:xfrm>
          <a:prstGeom prst="ellipse">
            <a:avLst/>
          </a:prstGeom>
          <a:solidFill>
            <a:srgbClr val="ffffff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"/>
          <p:cNvSpPr/>
          <p:nvPr/>
        </p:nvSpPr>
        <p:spPr>
          <a:xfrm>
            <a:off x="8100000" y="6239880"/>
            <a:ext cx="1080000" cy="112320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"/>
          <p:cNvSpPr/>
          <p:nvPr/>
        </p:nvSpPr>
        <p:spPr>
          <a:xfrm>
            <a:off x="7920000" y="7200000"/>
            <a:ext cx="900000" cy="1199880"/>
          </a:xfrm>
          <a:prstGeom prst="ellipse">
            <a:avLst/>
          </a:prstGeom>
          <a:solidFill>
            <a:srgbClr val="ffffff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"/>
          <p:cNvSpPr/>
          <p:nvPr/>
        </p:nvSpPr>
        <p:spPr>
          <a:xfrm>
            <a:off x="360" y="360"/>
            <a:ext cx="10080000" cy="7560000"/>
          </a:xfrm>
          <a:prstGeom prst="rect">
            <a:avLst/>
          </a:prstGeom>
          <a:gradFill rotWithShape="0">
            <a:gsLst>
              <a:gs pos="30000">
                <a:srgbClr val="000032"/>
              </a:gs>
              <a:gs pos="100000">
                <a:srgbClr val="f60063"/>
              </a:gs>
            </a:gsLst>
            <a:lin ang="4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"/>
          <p:cNvSpPr/>
          <p:nvPr/>
        </p:nvSpPr>
        <p:spPr>
          <a:xfrm flipH="1">
            <a:off x="-2880" y="0"/>
            <a:ext cx="10080360" cy="7560720"/>
          </a:xfrm>
          <a:prstGeom prst="rect">
            <a:avLst/>
          </a:prstGeom>
          <a:gradFill rotWithShape="0">
            <a:gsLst>
              <a:gs pos="0">
                <a:srgbClr val="ffffff">
                  <a:alpha val="90196"/>
                </a:srgbClr>
              </a:gs>
              <a:gs pos="75000">
                <a:srgbClr val="ffffff">
                  <a:alpha val="20000"/>
                </a:srgbClr>
              </a:gs>
              <a:gs pos="100000">
                <a:srgbClr val="ffffff">
                  <a:alpha val="20000"/>
                </a:srgbClr>
              </a:gs>
            </a:gsLst>
            <a:path path="circle">
              <a:fillToRect l="50000" t="85000" r="50000" b="15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"/>
          <p:cNvSpPr txBox="1"/>
          <p:nvPr/>
        </p:nvSpPr>
        <p:spPr>
          <a:xfrm>
            <a:off x="180360" y="684036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n-GB" sz="1400" spc="-1" strike="noStrike">
                <a:solidFill>
                  <a:srgbClr val="ffffff"/>
                </a:solidFill>
                <a:latin typeface="Arial"/>
              </a:rPr>
              <a:t>&lt;date/time&gt;</a:t>
            </a:r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"/>
          <p:cNvSpPr txBox="1"/>
          <p:nvPr/>
        </p:nvSpPr>
        <p:spPr>
          <a:xfrm>
            <a:off x="7560360" y="684036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buNone/>
            </a:pPr>
            <a:fld id="{BEB79C6F-99BE-4FD8-B659-41F46FA4FECD}" type="slidenum">
              <a:rPr b="0" lang="en-GB" sz="14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1440360" y="1440360"/>
            <a:ext cx="1440000" cy="168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"/>
          <p:cNvSpPr/>
          <p:nvPr/>
        </p:nvSpPr>
        <p:spPr>
          <a:xfrm>
            <a:off x="7380360" y="5280480"/>
            <a:ext cx="1440000" cy="168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"/>
          <p:cNvSpPr/>
          <p:nvPr/>
        </p:nvSpPr>
        <p:spPr>
          <a:xfrm>
            <a:off x="9000360" y="3600360"/>
            <a:ext cx="1260000" cy="144000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"/>
          <p:cNvSpPr/>
          <p:nvPr/>
        </p:nvSpPr>
        <p:spPr>
          <a:xfrm>
            <a:off x="-179640" y="3240360"/>
            <a:ext cx="1440000" cy="180000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"/>
          <p:cNvSpPr/>
          <p:nvPr/>
        </p:nvSpPr>
        <p:spPr>
          <a:xfrm>
            <a:off x="540360" y="1440360"/>
            <a:ext cx="720000" cy="96012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"/>
          <p:cNvSpPr/>
          <p:nvPr/>
        </p:nvSpPr>
        <p:spPr>
          <a:xfrm>
            <a:off x="360" y="1680120"/>
            <a:ext cx="720000" cy="960120"/>
          </a:xfrm>
          <a:prstGeom prst="ellipse">
            <a:avLst/>
          </a:prstGeom>
          <a:solidFill>
            <a:srgbClr val="ffffff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"/>
          <p:cNvSpPr/>
          <p:nvPr/>
        </p:nvSpPr>
        <p:spPr>
          <a:xfrm>
            <a:off x="360" y="6960240"/>
            <a:ext cx="1620000" cy="1680120"/>
          </a:xfrm>
          <a:prstGeom prst="ellipse">
            <a:avLst/>
          </a:prstGeom>
          <a:solidFill>
            <a:srgbClr val="ffffff">
              <a:alpha val="1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"/>
          <p:cNvSpPr/>
          <p:nvPr/>
        </p:nvSpPr>
        <p:spPr>
          <a:xfrm>
            <a:off x="9720360" y="6240240"/>
            <a:ext cx="720000" cy="96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"/>
          <p:cNvSpPr/>
          <p:nvPr/>
        </p:nvSpPr>
        <p:spPr>
          <a:xfrm>
            <a:off x="9540360" y="4560480"/>
            <a:ext cx="720000" cy="960120"/>
          </a:xfrm>
          <a:prstGeom prst="ellipse">
            <a:avLst/>
          </a:prstGeom>
          <a:solidFill>
            <a:srgbClr val="ffffff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"/>
          <p:cNvSpPr/>
          <p:nvPr/>
        </p:nvSpPr>
        <p:spPr>
          <a:xfrm>
            <a:off x="8100360" y="6240240"/>
            <a:ext cx="1080000" cy="112320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"/>
          <p:cNvSpPr/>
          <p:nvPr/>
        </p:nvSpPr>
        <p:spPr>
          <a:xfrm>
            <a:off x="7920360" y="7200360"/>
            <a:ext cx="900000" cy="1199880"/>
          </a:xfrm>
          <a:prstGeom prst="ellipse">
            <a:avLst/>
          </a:prstGeom>
          <a:solidFill>
            <a:srgbClr val="ffffff">
              <a:alpha val="2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Aft>
                <a:spcPts val="1125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Aft>
                <a:spcPts val="8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Aft>
                <a:spcPts val="56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Fifth Outline Level</a:t>
            </a:r>
            <a:endParaRPr b="0" lang="en-GB" sz="2670" spc="-1" strike="noStrike">
              <a:latin typeface="Arial"/>
            </a:endParaRPr>
          </a:p>
          <a:p>
            <a:pPr lvl="5" marL="2592000" indent="-216000">
              <a:spcAft>
                <a:spcPts val="37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550" spc="-1" strike="noStrike">
                <a:latin typeface="Arial"/>
              </a:rPr>
              <a:t>Sixth Outline Level</a:t>
            </a:r>
            <a:endParaRPr b="0" lang="en-GB" sz="3550" spc="-1" strike="noStrike">
              <a:latin typeface="Arial"/>
            </a:endParaRPr>
          </a:p>
          <a:p>
            <a:pPr lvl="6" marL="3024000" indent="-216000">
              <a:spcAft>
                <a:spcPts val="50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4740" spc="-1" strike="noStrike">
                <a:latin typeface="Arial"/>
              </a:rPr>
              <a:t>Seventh Outline Level</a:t>
            </a:r>
            <a:endParaRPr b="0" lang="en-GB" sz="474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dt"/>
          </p:nvPr>
        </p:nvSpPr>
        <p:spPr>
          <a:xfrm>
            <a:off x="180000" y="684000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n-GB" sz="1400" spc="-1" strike="noStrike">
                <a:solidFill>
                  <a:srgbClr val="ffffff"/>
                </a:solidFill>
                <a:latin typeface="Arial"/>
              </a:rPr>
              <a:t>&lt;date/time&gt;</a:t>
            </a:r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ftr"/>
          </p:nvPr>
        </p:nvSpPr>
        <p:spPr>
          <a:xfrm>
            <a:off x="3420000" y="6840000"/>
            <a:ext cx="32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ctr">
              <a:buNone/>
            </a:pPr>
            <a:r>
              <a:rPr b="0" lang="en-GB" sz="1400" spc="-1" strike="noStrike">
                <a:solidFill>
                  <a:srgbClr val="ffffff"/>
                </a:solidFill>
                <a:latin typeface="Arial"/>
              </a:rPr>
              <a:t>&lt;footer&gt;</a:t>
            </a:r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sldNum"/>
          </p:nvPr>
        </p:nvSpPr>
        <p:spPr>
          <a:xfrm>
            <a:off x="7560000" y="684000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buNone/>
            </a:pPr>
            <a:fld id="{69CAF151-72E9-4FF9-8E13-52E95DCFC7C8}" type="slidenum">
              <a:rPr b="0" lang="en-GB" sz="14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GB" sz="1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"/>
          <p:cNvSpPr/>
          <p:nvPr/>
        </p:nvSpPr>
        <p:spPr>
          <a:xfrm>
            <a:off x="0" y="360"/>
            <a:ext cx="10080000" cy="7559640"/>
          </a:xfrm>
          <a:prstGeom prst="rect">
            <a:avLst/>
          </a:prstGeom>
          <a:gradFill rotWithShape="0">
            <a:gsLst>
              <a:gs pos="30000">
                <a:srgbClr val="000032"/>
              </a:gs>
              <a:gs pos="100000">
                <a:srgbClr val="f60063"/>
              </a:gs>
            </a:gsLst>
            <a:lin ang="4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"/>
          <p:cNvSpPr/>
          <p:nvPr/>
        </p:nvSpPr>
        <p:spPr>
          <a:xfrm flipH="1">
            <a:off x="-2520" y="0"/>
            <a:ext cx="10080360" cy="7560720"/>
          </a:xfrm>
          <a:prstGeom prst="rect">
            <a:avLst/>
          </a:prstGeom>
          <a:gradFill rotWithShape="0">
            <a:gsLst>
              <a:gs pos="0">
                <a:srgbClr val="ffffff">
                  <a:alpha val="90196"/>
                </a:srgbClr>
              </a:gs>
              <a:gs pos="75000">
                <a:srgbClr val="ffffff">
                  <a:alpha val="20000"/>
                </a:srgbClr>
              </a:gs>
              <a:gs pos="100000">
                <a:srgbClr val="ffffff">
                  <a:alpha val="20000"/>
                </a:srgbClr>
              </a:gs>
            </a:gsLst>
            <a:path path="circle">
              <a:fillToRect l="50000" t="85000" r="50000" b="15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"/>
          <p:cNvSpPr/>
          <p:nvPr/>
        </p:nvSpPr>
        <p:spPr>
          <a:xfrm>
            <a:off x="0" y="1680120"/>
            <a:ext cx="10260000" cy="5999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"/>
          <p:cNvSpPr txBox="1"/>
          <p:nvPr/>
        </p:nvSpPr>
        <p:spPr>
          <a:xfrm>
            <a:off x="180360" y="684036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n-GB" sz="1400" spc="-1" strike="noStrike">
                <a:latin typeface="Arial"/>
              </a:rPr>
              <a:t>&lt;date/time&gt;</a:t>
            </a:r>
            <a:endParaRPr b="0" lang="en-GB" sz="1400" spc="-1" strike="noStrike">
              <a:latin typeface="Arial"/>
            </a:endParaRPr>
          </a:p>
        </p:txBody>
      </p:sp>
      <p:sp>
        <p:nvSpPr>
          <p:cNvPr id="113" name=""/>
          <p:cNvSpPr txBox="1"/>
          <p:nvPr/>
        </p:nvSpPr>
        <p:spPr>
          <a:xfrm>
            <a:off x="7560360" y="684036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buNone/>
            </a:pPr>
            <a:fld id="{A11C145D-2A04-462F-8141-CDD4E54F941B}" type="slidenum">
              <a:rPr b="0" lang="en-GB" sz="1400" spc="-1" strike="noStrike">
                <a:latin typeface="Arial"/>
              </a:rPr>
              <a:t>&lt;number&gt;</a:t>
            </a:fld>
            <a:endParaRPr b="0" lang="en-GB" sz="1400" spc="-1" strike="noStrike">
              <a:latin typeface="Arial"/>
            </a:endParaRPr>
          </a:p>
        </p:txBody>
      </p:sp>
      <p:sp>
        <p:nvSpPr>
          <p:cNvPr id="114" name=""/>
          <p:cNvSpPr/>
          <p:nvPr/>
        </p:nvSpPr>
        <p:spPr>
          <a:xfrm>
            <a:off x="1440360" y="1440360"/>
            <a:ext cx="1440000" cy="168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"/>
          <p:cNvSpPr/>
          <p:nvPr/>
        </p:nvSpPr>
        <p:spPr>
          <a:xfrm>
            <a:off x="7380360" y="5280480"/>
            <a:ext cx="1440000" cy="1680120"/>
          </a:xfrm>
          <a:prstGeom prst="ellipse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"/>
          <p:cNvSpPr/>
          <p:nvPr/>
        </p:nvSpPr>
        <p:spPr>
          <a:xfrm>
            <a:off x="540360" y="1440360"/>
            <a:ext cx="720000" cy="960120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"/>
          <p:cNvSpPr/>
          <p:nvPr/>
        </p:nvSpPr>
        <p:spPr>
          <a:xfrm>
            <a:off x="360" y="1680120"/>
            <a:ext cx="720000" cy="960120"/>
          </a:xfrm>
          <a:prstGeom prst="ellipse">
            <a:avLst/>
          </a:prstGeom>
          <a:solidFill>
            <a:srgbClr val="ffffff">
              <a:alpha val="1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Aft>
                <a:spcPts val="84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Aft>
                <a:spcPts val="56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670" spc="-1" strike="noStrike">
                <a:latin typeface="Arial"/>
              </a:rPr>
              <a:t>Fifth Outline Level</a:t>
            </a:r>
            <a:endParaRPr b="0" lang="en-GB" sz="2670" spc="-1" strike="noStrike">
              <a:latin typeface="Arial"/>
            </a:endParaRPr>
          </a:p>
          <a:p>
            <a:pPr lvl="5" marL="2592000" indent="-216000">
              <a:spcAft>
                <a:spcPts val="37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550" spc="-1" strike="noStrike">
                <a:latin typeface="Arial"/>
              </a:rPr>
              <a:t>Sixth Outline Level</a:t>
            </a:r>
            <a:endParaRPr b="0" lang="en-GB" sz="3550" spc="-1" strike="noStrike">
              <a:latin typeface="Arial"/>
            </a:endParaRPr>
          </a:p>
          <a:p>
            <a:pPr lvl="6" marL="3024000" indent="-216000">
              <a:spcAft>
                <a:spcPts val="50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4740" spc="-1" strike="noStrike">
                <a:latin typeface="Arial"/>
              </a:rPr>
              <a:t>Seventh Outline Level</a:t>
            </a:r>
            <a:endParaRPr b="0" lang="en-GB" sz="4740" spc="-1" strike="noStrike"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dt"/>
          </p:nvPr>
        </p:nvSpPr>
        <p:spPr>
          <a:xfrm>
            <a:off x="180000" y="684000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n-GB" sz="1400" spc="-1" strike="noStrike">
                <a:latin typeface="Arial"/>
              </a:rPr>
              <a:t>&lt;date/time&gt;</a:t>
            </a:r>
            <a:endParaRPr b="0" lang="en-GB" sz="1400" spc="-1" strike="noStrike"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ftr"/>
          </p:nvPr>
        </p:nvSpPr>
        <p:spPr>
          <a:xfrm>
            <a:off x="3420000" y="6840000"/>
            <a:ext cx="32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ctr">
              <a:buNone/>
            </a:pPr>
            <a:r>
              <a:rPr b="0" lang="en-GB" sz="1400" spc="-1" strike="noStrike">
                <a:latin typeface="Arial"/>
              </a:rPr>
              <a:t>&lt;footer&gt;</a:t>
            </a:r>
            <a:endParaRPr b="0" lang="en-GB" sz="1400" spc="-1" strike="noStrike"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sldNum"/>
          </p:nvPr>
        </p:nvSpPr>
        <p:spPr>
          <a:xfrm>
            <a:off x="7560000" y="6840000"/>
            <a:ext cx="2340000" cy="52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buNone/>
            </a:pPr>
            <a:fld id="{09CC1DB0-E5A9-4694-989A-681060A3FA7A}" type="slidenum">
              <a:rPr b="0" lang="en-GB" sz="1400" spc="-1" strike="noStrike">
                <a:latin typeface="Arial"/>
              </a:rPr>
              <a:t>&lt;number&gt;</a:t>
            </a:fld>
            <a:endParaRPr b="0" lang="en-GB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2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4000" y="1905120"/>
            <a:ext cx="907164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Planning for Power Issues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504000" y="3456000"/>
            <a:ext cx="9071640" cy="269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3200" spc="-1" strike="noStrike">
                <a:solidFill>
                  <a:srgbClr val="ffffff"/>
                </a:solidFill>
                <a:latin typeface="Arial"/>
              </a:rPr>
              <a:t>And ‘things that go pfffffff in the night’</a:t>
            </a:r>
            <a:endParaRPr b="0" lang="en-GB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Who am I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ffffff"/>
                </a:solidFill>
                <a:latin typeface="Arial"/>
              </a:rPr>
              <a:t>Oli Stockman – Managing Director of N G A Connect and Fram Broadband</a:t>
            </a:r>
            <a:endParaRPr b="0" lang="en-GB" sz="3200" spc="-1" strike="noStrike">
              <a:solidFill>
                <a:srgbClr val="ffffff"/>
              </a:solidFill>
              <a:latin typeface="Arial"/>
            </a:endParaRPr>
          </a:p>
          <a:p>
            <a:pPr marL="432000" indent="-324000">
              <a:spcAft>
                <a:spcPts val="14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ffffff"/>
                </a:solidFill>
                <a:latin typeface="Arial"/>
              </a:rPr>
              <a:t>N G A Connect – Niche/boutique connectivity, wholesale and network architecture/planning</a:t>
            </a:r>
            <a:endParaRPr b="0" lang="en-GB" sz="3200" spc="-1" strike="noStrike">
              <a:solidFill>
                <a:srgbClr val="ffffff"/>
              </a:solidFill>
              <a:latin typeface="Arial"/>
            </a:endParaRPr>
          </a:p>
          <a:p>
            <a:pPr marL="432000" indent="-324000">
              <a:spcAft>
                <a:spcPts val="140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ffffff"/>
                </a:solidFill>
                <a:latin typeface="Arial"/>
              </a:rPr>
              <a:t>Fram Broadband – WISP and now localised LLU operator</a:t>
            </a:r>
            <a:endParaRPr b="0" lang="en-GB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Designing High-Autonomy Backup Power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Running networks ‘off the beaten track’ requires backup supplies that run for a minimum of 4 hours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Why? It normally takes that long to scramble someone with a generator for an extended outage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Always mount them somewhere that’s </a:t>
            </a:r>
            <a:r>
              <a:rPr b="0" i="1" lang="en-GB" sz="3200" spc="-1" strike="noStrike">
                <a:latin typeface="Arial"/>
              </a:rPr>
              <a:t>always accessible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We previously used off-the-shelf AC UPS’ from a major manufacturer – no longer fit for purpose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Examples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Micro-relay site – 12v DC battery, 24v POE</a:t>
            </a:r>
            <a:endParaRPr b="0" lang="en-GB" sz="3200" spc="-1" strike="noStrike">
              <a:latin typeface="Arial"/>
            </a:endParaRPr>
          </a:p>
        </p:txBody>
      </p:sp>
      <p:pic>
        <p:nvPicPr>
          <p:cNvPr id="167" name="" descr=""/>
          <p:cNvPicPr/>
          <p:nvPr/>
        </p:nvPicPr>
        <p:blipFill>
          <a:blip r:embed="rId1">
            <a:alphaModFix amt="70000"/>
          </a:blip>
          <a:srcRect l="19315" t="29535" r="28004" b="4524"/>
          <a:stretch/>
        </p:blipFill>
        <p:spPr>
          <a:xfrm>
            <a:off x="1980360" y="2640600"/>
            <a:ext cx="4859640" cy="43794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Examples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Primary Site – 24v DC battery</a:t>
            </a:r>
            <a:endParaRPr b="0" lang="en-GB" sz="3200" spc="-1" strike="noStrike">
              <a:latin typeface="Arial"/>
            </a:endParaRPr>
          </a:p>
        </p:txBody>
      </p:sp>
      <p:pic>
        <p:nvPicPr>
          <p:cNvPr id="170" name="" descr=""/>
          <p:cNvPicPr/>
          <p:nvPr/>
        </p:nvPicPr>
        <p:blipFill>
          <a:blip r:embed="rId1">
            <a:alphaModFix amt="70000"/>
          </a:blip>
          <a:srcRect l="0" t="1778" r="19549" b="0"/>
          <a:stretch/>
        </p:blipFill>
        <p:spPr>
          <a:xfrm>
            <a:off x="2160000" y="2520000"/>
            <a:ext cx="5589000" cy="454896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Why make them accessible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What happens in an extreme extended outage………….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Things we learned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We had the opportunity to hyper-optimize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Always fit quick-release connectors to battery strings and mains inputs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Think about keeping equipment dry in the rain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Think about keeping things accessible when changing heavy batteries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Always have charged spares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6" name="" descr=""/>
          <p:cNvPicPr/>
          <p:nvPr/>
        </p:nvPicPr>
        <p:blipFill>
          <a:blip r:embed="rId1">
            <a:alphaModFix amt="70000"/>
          </a:blip>
          <a:srcRect l="19062" t="31255" r="19062" b="31241"/>
          <a:stretch/>
        </p:blipFill>
        <p:spPr>
          <a:xfrm>
            <a:off x="900000" y="1980000"/>
            <a:ext cx="4860000" cy="2208960"/>
          </a:xfrm>
          <a:prstGeom prst="rect">
            <a:avLst/>
          </a:prstGeom>
          <a:ln w="18000">
            <a:noFill/>
          </a:ln>
        </p:spPr>
      </p:pic>
      <p:pic>
        <p:nvPicPr>
          <p:cNvPr id="177" name="" descr=""/>
          <p:cNvPicPr/>
          <p:nvPr/>
        </p:nvPicPr>
        <p:blipFill>
          <a:blip r:embed="rId2">
            <a:alphaModFix amt="70000"/>
          </a:blip>
          <a:stretch/>
        </p:blipFill>
        <p:spPr>
          <a:xfrm>
            <a:off x="5940000" y="2160000"/>
            <a:ext cx="3744360" cy="465552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Things that go pffff in the night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40000" y="1919880"/>
            <a:ext cx="9000000" cy="479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Why is our exchange rack door open?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Aft>
                <a:spcPts val="141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The right place at the right time….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132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Ooooof…..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1" name="" descr=""/>
          <p:cNvPicPr/>
          <p:nvPr/>
        </p:nvPicPr>
        <p:blipFill>
          <a:blip r:embed="rId1">
            <a:alphaModFix amt="70000"/>
          </a:blip>
          <a:stretch/>
        </p:blipFill>
        <p:spPr>
          <a:xfrm>
            <a:off x="540000" y="1439640"/>
            <a:ext cx="8820000" cy="587988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LibreOffice/7.2.7.2$Linux_X86_64 LibreOffice_project/20$Build-2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2023-10-12T16:30:45Z</dcterms:created>
  <dc:creator/>
  <dc:description/>
  <dc:language>en-GB</dc:language>
  <cp:lastModifiedBy/>
  <dcterms:modified xsi:type="dcterms:W3CDTF">2023-10-12T16:59:40Z</dcterms:modified>
  <cp:revision>2</cp:revision>
  <dc:subject/>
  <dc:title>Lights</dc:title>
</cp:coreProperties>
</file>