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1" r:id="rId3"/>
    <p:sldId id="279" r:id="rId4"/>
    <p:sldId id="280" r:id="rId5"/>
    <p:sldId id="281" r:id="rId6"/>
    <p:sldId id="267" r:id="rId7"/>
    <p:sldId id="272" r:id="rId8"/>
    <p:sldId id="257" r:id="rId9"/>
    <p:sldId id="271" r:id="rId10"/>
    <p:sldId id="265" r:id="rId11"/>
    <p:sldId id="266" r:id="rId12"/>
    <p:sldId id="268" r:id="rId13"/>
    <p:sldId id="274" r:id="rId14"/>
    <p:sldId id="273" r:id="rId15"/>
    <p:sldId id="275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en-G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NS Root KSK Roll" id="{2CAAB5F1-D701-6749-9B93-CAC044CC90EE}">
          <p14:sldIdLst>
            <p14:sldId id="256"/>
            <p14:sldId id="261"/>
            <p14:sldId id="279"/>
            <p14:sldId id="280"/>
            <p14:sldId id="281"/>
            <p14:sldId id="267"/>
            <p14:sldId id="272"/>
            <p14:sldId id="257"/>
            <p14:sldId id="271"/>
            <p14:sldId id="265"/>
            <p14:sldId id="266"/>
            <p14:sldId id="268"/>
            <p14:sldId id="274"/>
            <p14:sldId id="273"/>
          </p14:sldIdLst>
        </p14:section>
        <p14:section name="Registry Standarisation" id="{5ADF688D-07F0-1343-81CC-F78BEF36225B}">
          <p14:sldIdLst>
            <p14:sldId id="275"/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6" dt="2026-10-08T15:13:10.826"/>
    <p1510:client id="{5EF45D4D-BBEE-7F28-0234-536E3072E989}" v="1" dt="2026-10-08T15:20:13.456"/>
    <p1510:client id="{BDF490EC-34F5-7445-818C-0C127B0C8B87}" v="426" dt="2026-10-08T17:38:06.8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2"/>
    <p:restoredTop sz="94675"/>
  </p:normalViewPr>
  <p:slideViewPr>
    <p:cSldViewPr snapToGrid="0">
      <p:cViewPr varScale="1">
        <p:scale>
          <a:sx n="111" d="100"/>
          <a:sy n="111" d="100"/>
        </p:scale>
        <p:origin x="8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DCC8D0-0836-40D0-BC6D-ABFC0FB13F3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BF8E30B-AC1A-4BB4-862A-542E04D850EC}">
      <dgm:prSet/>
      <dgm:spPr/>
      <dgm:t>
        <a:bodyPr/>
        <a:lstStyle/>
        <a:p>
          <a:r>
            <a:rPr lang="en-US"/>
            <a:t>The UK was the first ccTLD on the internet.</a:t>
          </a:r>
        </a:p>
      </dgm:t>
    </dgm:pt>
    <dgm:pt modelId="{C8A5DDBA-9EFE-48F7-8451-0A7FD1E4EC05}" type="parTrans" cxnId="{713A6C90-500A-4204-A39E-E56199F33660}">
      <dgm:prSet/>
      <dgm:spPr/>
      <dgm:t>
        <a:bodyPr/>
        <a:lstStyle/>
        <a:p>
          <a:endParaRPr lang="en-US"/>
        </a:p>
      </dgm:t>
    </dgm:pt>
    <dgm:pt modelId="{109293AB-AF47-4F9F-89F8-3211F8C4FF04}" type="sibTrans" cxnId="{713A6C90-500A-4204-A39E-E56199F33660}">
      <dgm:prSet/>
      <dgm:spPr/>
      <dgm:t>
        <a:bodyPr/>
        <a:lstStyle/>
        <a:p>
          <a:endParaRPr lang="en-US"/>
        </a:p>
      </dgm:t>
    </dgm:pt>
    <dgm:pt modelId="{02E09F03-A6A0-4D72-8303-2FC14D6CA1B7}">
      <dgm:prSet/>
      <dgm:spPr/>
      <dgm:t>
        <a:bodyPr/>
        <a:lstStyle/>
        <a:p>
          <a:r>
            <a:rPr lang="en-US"/>
            <a:t>It had to do many things before standards existed.</a:t>
          </a:r>
        </a:p>
      </dgm:t>
    </dgm:pt>
    <dgm:pt modelId="{E4F853BF-6B03-47E0-B6AD-E10202035385}" type="parTrans" cxnId="{623FF4F9-3F8A-42E5-BDC6-DDF91A4AB1D0}">
      <dgm:prSet/>
      <dgm:spPr/>
      <dgm:t>
        <a:bodyPr/>
        <a:lstStyle/>
        <a:p>
          <a:endParaRPr lang="en-US"/>
        </a:p>
      </dgm:t>
    </dgm:pt>
    <dgm:pt modelId="{8CF516E2-AF15-4B6B-A153-10BA990C5D3B}" type="sibTrans" cxnId="{623FF4F9-3F8A-42E5-BDC6-DDF91A4AB1D0}">
      <dgm:prSet/>
      <dgm:spPr/>
      <dgm:t>
        <a:bodyPr/>
        <a:lstStyle/>
        <a:p>
          <a:endParaRPr lang="en-US"/>
        </a:p>
      </dgm:t>
    </dgm:pt>
    <dgm:pt modelId="{B05F9588-9D16-4C0C-B13C-C8A780C493A5}">
      <dgm:prSet/>
      <dgm:spPr/>
      <dgm:t>
        <a:bodyPr/>
        <a:lstStyle/>
        <a:p>
          <a:r>
            <a:rPr lang="en-US"/>
            <a:t>It has drifted from the “new normal”.</a:t>
          </a:r>
        </a:p>
      </dgm:t>
    </dgm:pt>
    <dgm:pt modelId="{30A0AE32-CB50-4FEE-B730-E87FC2D0BEC1}" type="parTrans" cxnId="{72A8CD6D-7EDA-4DE0-88A8-0AF1B3420471}">
      <dgm:prSet/>
      <dgm:spPr/>
      <dgm:t>
        <a:bodyPr/>
        <a:lstStyle/>
        <a:p>
          <a:endParaRPr lang="en-US"/>
        </a:p>
      </dgm:t>
    </dgm:pt>
    <dgm:pt modelId="{13C8AE03-9D52-4A1A-94B3-A9C8BD52F652}" type="sibTrans" cxnId="{72A8CD6D-7EDA-4DE0-88A8-0AF1B3420471}">
      <dgm:prSet/>
      <dgm:spPr/>
      <dgm:t>
        <a:bodyPr/>
        <a:lstStyle/>
        <a:p>
          <a:endParaRPr lang="en-US"/>
        </a:p>
      </dgm:t>
    </dgm:pt>
    <dgm:pt modelId="{816358B5-344B-47DF-BD2D-5B9F027187E6}">
      <dgm:prSet/>
      <dgm:spPr/>
      <dgm:t>
        <a:bodyPr/>
        <a:lstStyle/>
        <a:p>
          <a:r>
            <a:rPr lang="en-US"/>
            <a:t>This makes .UK more like other TLD’s including gTLD’s, and .cyrmu.</a:t>
          </a:r>
        </a:p>
      </dgm:t>
    </dgm:pt>
    <dgm:pt modelId="{52DE7781-4F7E-43F1-936B-60C012587875}" type="parTrans" cxnId="{67C96261-B82E-4128-92E9-E1DCAE887937}">
      <dgm:prSet/>
      <dgm:spPr/>
      <dgm:t>
        <a:bodyPr/>
        <a:lstStyle/>
        <a:p>
          <a:endParaRPr lang="en-US"/>
        </a:p>
      </dgm:t>
    </dgm:pt>
    <dgm:pt modelId="{6EFFEF9E-D63D-4B4D-912E-35B83CEDCA1C}" type="sibTrans" cxnId="{67C96261-B82E-4128-92E9-E1DCAE887937}">
      <dgm:prSet/>
      <dgm:spPr/>
      <dgm:t>
        <a:bodyPr/>
        <a:lstStyle/>
        <a:p>
          <a:endParaRPr lang="en-US"/>
        </a:p>
      </dgm:t>
    </dgm:pt>
    <dgm:pt modelId="{96E6B153-237D-4391-9092-06017FF18808}">
      <dgm:prSet/>
      <dgm:spPr/>
      <dgm:t>
        <a:bodyPr/>
        <a:lstStyle/>
        <a:p>
          <a:r>
            <a:rPr lang="en-US"/>
            <a:t>If you are a UK domain registrar, you have to make changes.</a:t>
          </a:r>
        </a:p>
      </dgm:t>
    </dgm:pt>
    <dgm:pt modelId="{B9F6CD2A-70AC-44C4-9CF4-C0C1F03C847B}" type="parTrans" cxnId="{4123B402-D44A-48A7-B928-9C8C29195EAE}">
      <dgm:prSet/>
      <dgm:spPr/>
      <dgm:t>
        <a:bodyPr/>
        <a:lstStyle/>
        <a:p>
          <a:endParaRPr lang="en-US"/>
        </a:p>
      </dgm:t>
    </dgm:pt>
    <dgm:pt modelId="{C3FAEA15-10D4-419F-9D70-D3E09461DB9C}" type="sibTrans" cxnId="{4123B402-D44A-48A7-B928-9C8C29195EAE}">
      <dgm:prSet/>
      <dgm:spPr/>
      <dgm:t>
        <a:bodyPr/>
        <a:lstStyle/>
        <a:p>
          <a:endParaRPr lang="en-US"/>
        </a:p>
      </dgm:t>
    </dgm:pt>
    <dgm:pt modelId="{2C888D78-6CC9-4245-B6F6-5C84B65A6B00}" type="pres">
      <dgm:prSet presAssocID="{93DCC8D0-0836-40D0-BC6D-ABFC0FB13F3D}" presName="linear" presStyleCnt="0">
        <dgm:presLayoutVars>
          <dgm:animLvl val="lvl"/>
          <dgm:resizeHandles val="exact"/>
        </dgm:presLayoutVars>
      </dgm:prSet>
      <dgm:spPr/>
    </dgm:pt>
    <dgm:pt modelId="{EB68E7EB-71F2-E743-BD27-F405505BBB3C}" type="pres">
      <dgm:prSet presAssocID="{4BF8E30B-AC1A-4BB4-862A-542E04D850E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147C205-17FA-DD4C-9C24-6403B214E4F3}" type="pres">
      <dgm:prSet presAssocID="{109293AB-AF47-4F9F-89F8-3211F8C4FF04}" presName="spacer" presStyleCnt="0"/>
      <dgm:spPr/>
    </dgm:pt>
    <dgm:pt modelId="{A3369199-2DA2-1A40-A017-3B1C67379781}" type="pres">
      <dgm:prSet presAssocID="{02E09F03-A6A0-4D72-8303-2FC14D6CA1B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31D475C-307E-D542-8D7E-B7F0E055E7D2}" type="pres">
      <dgm:prSet presAssocID="{8CF516E2-AF15-4B6B-A153-10BA990C5D3B}" presName="spacer" presStyleCnt="0"/>
      <dgm:spPr/>
    </dgm:pt>
    <dgm:pt modelId="{FC0F9D94-C090-B847-A43A-0692E8DCD761}" type="pres">
      <dgm:prSet presAssocID="{B05F9588-9D16-4C0C-B13C-C8A780C493A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AC60A8E-CFB4-FA4C-B001-05FC20EB0919}" type="pres">
      <dgm:prSet presAssocID="{13C8AE03-9D52-4A1A-94B3-A9C8BD52F652}" presName="spacer" presStyleCnt="0"/>
      <dgm:spPr/>
    </dgm:pt>
    <dgm:pt modelId="{A0176FE8-08FF-7C4E-9F95-F33FD3D37878}" type="pres">
      <dgm:prSet presAssocID="{816358B5-344B-47DF-BD2D-5B9F027187E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9C299BE-B771-B94C-92DF-E01B94B3732D}" type="pres">
      <dgm:prSet presAssocID="{6EFFEF9E-D63D-4B4D-912E-35B83CEDCA1C}" presName="spacer" presStyleCnt="0"/>
      <dgm:spPr/>
    </dgm:pt>
    <dgm:pt modelId="{C71DE712-EDF9-4649-9786-F8CE0FF0D98D}" type="pres">
      <dgm:prSet presAssocID="{96E6B153-237D-4391-9092-06017FF1880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123B402-D44A-48A7-B928-9C8C29195EAE}" srcId="{93DCC8D0-0836-40D0-BC6D-ABFC0FB13F3D}" destId="{96E6B153-237D-4391-9092-06017FF18808}" srcOrd="4" destOrd="0" parTransId="{B9F6CD2A-70AC-44C4-9CF4-C0C1F03C847B}" sibTransId="{C3FAEA15-10D4-419F-9D70-D3E09461DB9C}"/>
    <dgm:cxn modelId="{B9D88105-165B-294A-BC28-79A68F179951}" type="presOf" srcId="{4BF8E30B-AC1A-4BB4-862A-542E04D850EC}" destId="{EB68E7EB-71F2-E743-BD27-F405505BBB3C}" srcOrd="0" destOrd="0" presId="urn:microsoft.com/office/officeart/2005/8/layout/vList2"/>
    <dgm:cxn modelId="{4BF8574D-767E-2743-A1AF-A4079225F6A1}" type="presOf" srcId="{816358B5-344B-47DF-BD2D-5B9F027187E6}" destId="{A0176FE8-08FF-7C4E-9F95-F33FD3D37878}" srcOrd="0" destOrd="0" presId="urn:microsoft.com/office/officeart/2005/8/layout/vList2"/>
    <dgm:cxn modelId="{67C96261-B82E-4128-92E9-E1DCAE887937}" srcId="{93DCC8D0-0836-40D0-BC6D-ABFC0FB13F3D}" destId="{816358B5-344B-47DF-BD2D-5B9F027187E6}" srcOrd="3" destOrd="0" parTransId="{52DE7781-4F7E-43F1-936B-60C012587875}" sibTransId="{6EFFEF9E-D63D-4B4D-912E-35B83CEDCA1C}"/>
    <dgm:cxn modelId="{57CCC061-C18D-A24B-9FF1-746B838EF4A7}" type="presOf" srcId="{96E6B153-237D-4391-9092-06017FF18808}" destId="{C71DE712-EDF9-4649-9786-F8CE0FF0D98D}" srcOrd="0" destOrd="0" presId="urn:microsoft.com/office/officeart/2005/8/layout/vList2"/>
    <dgm:cxn modelId="{72A8CD6D-7EDA-4DE0-88A8-0AF1B3420471}" srcId="{93DCC8D0-0836-40D0-BC6D-ABFC0FB13F3D}" destId="{B05F9588-9D16-4C0C-B13C-C8A780C493A5}" srcOrd="2" destOrd="0" parTransId="{30A0AE32-CB50-4FEE-B730-E87FC2D0BEC1}" sibTransId="{13C8AE03-9D52-4A1A-94B3-A9C8BD52F652}"/>
    <dgm:cxn modelId="{713A6C90-500A-4204-A39E-E56199F33660}" srcId="{93DCC8D0-0836-40D0-BC6D-ABFC0FB13F3D}" destId="{4BF8E30B-AC1A-4BB4-862A-542E04D850EC}" srcOrd="0" destOrd="0" parTransId="{C8A5DDBA-9EFE-48F7-8451-0A7FD1E4EC05}" sibTransId="{109293AB-AF47-4F9F-89F8-3211F8C4FF04}"/>
    <dgm:cxn modelId="{0FBE6692-5D6F-DC45-880D-F1BD22503EAD}" type="presOf" srcId="{93DCC8D0-0836-40D0-BC6D-ABFC0FB13F3D}" destId="{2C888D78-6CC9-4245-B6F6-5C84B65A6B00}" srcOrd="0" destOrd="0" presId="urn:microsoft.com/office/officeart/2005/8/layout/vList2"/>
    <dgm:cxn modelId="{749E6BE4-4F6C-0849-AADC-7B2235398594}" type="presOf" srcId="{02E09F03-A6A0-4D72-8303-2FC14D6CA1B7}" destId="{A3369199-2DA2-1A40-A017-3B1C67379781}" srcOrd="0" destOrd="0" presId="urn:microsoft.com/office/officeart/2005/8/layout/vList2"/>
    <dgm:cxn modelId="{6D5552E7-FD35-6349-AEF7-B06B14573708}" type="presOf" srcId="{B05F9588-9D16-4C0C-B13C-C8A780C493A5}" destId="{FC0F9D94-C090-B847-A43A-0692E8DCD761}" srcOrd="0" destOrd="0" presId="urn:microsoft.com/office/officeart/2005/8/layout/vList2"/>
    <dgm:cxn modelId="{623FF4F9-3F8A-42E5-BDC6-DDF91A4AB1D0}" srcId="{93DCC8D0-0836-40D0-BC6D-ABFC0FB13F3D}" destId="{02E09F03-A6A0-4D72-8303-2FC14D6CA1B7}" srcOrd="1" destOrd="0" parTransId="{E4F853BF-6B03-47E0-B6AD-E10202035385}" sibTransId="{8CF516E2-AF15-4B6B-A153-10BA990C5D3B}"/>
    <dgm:cxn modelId="{AA3427EB-5EAE-7144-9747-E5BA7AFA7AD3}" type="presParOf" srcId="{2C888D78-6CC9-4245-B6F6-5C84B65A6B00}" destId="{EB68E7EB-71F2-E743-BD27-F405505BBB3C}" srcOrd="0" destOrd="0" presId="urn:microsoft.com/office/officeart/2005/8/layout/vList2"/>
    <dgm:cxn modelId="{E407FC9D-DE70-BD47-98E7-D33DB127F1F3}" type="presParOf" srcId="{2C888D78-6CC9-4245-B6F6-5C84B65A6B00}" destId="{C147C205-17FA-DD4C-9C24-6403B214E4F3}" srcOrd="1" destOrd="0" presId="urn:microsoft.com/office/officeart/2005/8/layout/vList2"/>
    <dgm:cxn modelId="{49595568-175B-4B42-A7A6-5D4C2625EFBF}" type="presParOf" srcId="{2C888D78-6CC9-4245-B6F6-5C84B65A6B00}" destId="{A3369199-2DA2-1A40-A017-3B1C67379781}" srcOrd="2" destOrd="0" presId="urn:microsoft.com/office/officeart/2005/8/layout/vList2"/>
    <dgm:cxn modelId="{C64D7931-C6A0-AF46-B761-6D182A902E1A}" type="presParOf" srcId="{2C888D78-6CC9-4245-B6F6-5C84B65A6B00}" destId="{B31D475C-307E-D542-8D7E-B7F0E055E7D2}" srcOrd="3" destOrd="0" presId="urn:microsoft.com/office/officeart/2005/8/layout/vList2"/>
    <dgm:cxn modelId="{FC1B9A8F-4AFF-5846-9567-0D4BF2EEFB9D}" type="presParOf" srcId="{2C888D78-6CC9-4245-B6F6-5C84B65A6B00}" destId="{FC0F9D94-C090-B847-A43A-0692E8DCD761}" srcOrd="4" destOrd="0" presId="urn:microsoft.com/office/officeart/2005/8/layout/vList2"/>
    <dgm:cxn modelId="{7F28C964-23E1-F341-8908-2D1AC1970A24}" type="presParOf" srcId="{2C888D78-6CC9-4245-B6F6-5C84B65A6B00}" destId="{DAC60A8E-CFB4-FA4C-B001-05FC20EB0919}" srcOrd="5" destOrd="0" presId="urn:microsoft.com/office/officeart/2005/8/layout/vList2"/>
    <dgm:cxn modelId="{599DDBBF-B6FA-2048-A9EE-EE7C200E6165}" type="presParOf" srcId="{2C888D78-6CC9-4245-B6F6-5C84B65A6B00}" destId="{A0176FE8-08FF-7C4E-9F95-F33FD3D37878}" srcOrd="6" destOrd="0" presId="urn:microsoft.com/office/officeart/2005/8/layout/vList2"/>
    <dgm:cxn modelId="{49C15C59-249C-5541-9424-05D67F2301A2}" type="presParOf" srcId="{2C888D78-6CC9-4245-B6F6-5C84B65A6B00}" destId="{D9C299BE-B771-B94C-92DF-E01B94B3732D}" srcOrd="7" destOrd="0" presId="urn:microsoft.com/office/officeart/2005/8/layout/vList2"/>
    <dgm:cxn modelId="{89DE45A8-2632-C446-96AF-2BF2E7270693}" type="presParOf" srcId="{2C888D78-6CC9-4245-B6F6-5C84B65A6B00}" destId="{C71DE712-EDF9-4649-9786-F8CE0FF0D98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8E7EB-71F2-E743-BD27-F405505BBB3C}">
      <dsp:nvSpPr>
        <dsp:cNvPr id="0" name=""/>
        <dsp:cNvSpPr/>
      </dsp:nvSpPr>
      <dsp:spPr>
        <a:xfrm>
          <a:off x="0" y="54078"/>
          <a:ext cx="5029199" cy="9149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 UK was the first ccTLD on the internet.</a:t>
          </a:r>
        </a:p>
      </dsp:txBody>
      <dsp:txXfrm>
        <a:off x="44664" y="98742"/>
        <a:ext cx="4939871" cy="825612"/>
      </dsp:txXfrm>
    </dsp:sp>
    <dsp:sp modelId="{A3369199-2DA2-1A40-A017-3B1C67379781}">
      <dsp:nvSpPr>
        <dsp:cNvPr id="0" name=""/>
        <dsp:cNvSpPr/>
      </dsp:nvSpPr>
      <dsp:spPr>
        <a:xfrm>
          <a:off x="0" y="1035258"/>
          <a:ext cx="5029199" cy="914940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It had to do many things before standards existed.</a:t>
          </a:r>
        </a:p>
      </dsp:txBody>
      <dsp:txXfrm>
        <a:off x="44664" y="1079922"/>
        <a:ext cx="4939871" cy="825612"/>
      </dsp:txXfrm>
    </dsp:sp>
    <dsp:sp modelId="{FC0F9D94-C090-B847-A43A-0692E8DCD761}">
      <dsp:nvSpPr>
        <dsp:cNvPr id="0" name=""/>
        <dsp:cNvSpPr/>
      </dsp:nvSpPr>
      <dsp:spPr>
        <a:xfrm>
          <a:off x="0" y="2016438"/>
          <a:ext cx="5029199" cy="91494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It has drifted from the “new normal”.</a:t>
          </a:r>
        </a:p>
      </dsp:txBody>
      <dsp:txXfrm>
        <a:off x="44664" y="2061102"/>
        <a:ext cx="4939871" cy="825612"/>
      </dsp:txXfrm>
    </dsp:sp>
    <dsp:sp modelId="{A0176FE8-08FF-7C4E-9F95-F33FD3D37878}">
      <dsp:nvSpPr>
        <dsp:cNvPr id="0" name=""/>
        <dsp:cNvSpPr/>
      </dsp:nvSpPr>
      <dsp:spPr>
        <a:xfrm>
          <a:off x="0" y="2997619"/>
          <a:ext cx="5029199" cy="914940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This makes .UK more like other TLD’s including gTLD’s, and .cyrmu.</a:t>
          </a:r>
        </a:p>
      </dsp:txBody>
      <dsp:txXfrm>
        <a:off x="44664" y="3042283"/>
        <a:ext cx="4939871" cy="825612"/>
      </dsp:txXfrm>
    </dsp:sp>
    <dsp:sp modelId="{C71DE712-EDF9-4649-9786-F8CE0FF0D98D}">
      <dsp:nvSpPr>
        <dsp:cNvPr id="0" name=""/>
        <dsp:cNvSpPr/>
      </dsp:nvSpPr>
      <dsp:spPr>
        <a:xfrm>
          <a:off x="0" y="3978799"/>
          <a:ext cx="5029199" cy="91494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If you are a UK domain registrar, you have to make changes.</a:t>
          </a:r>
        </a:p>
      </dsp:txBody>
      <dsp:txXfrm>
        <a:off x="44664" y="4023463"/>
        <a:ext cx="4939871" cy="825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E0EDF-26F9-BE4F-8ED2-4F3CBE4C56D2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F71A5-84D7-634B-BD83-C28F686FEDEC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3321654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April 2024, a new KSK was generated in the key signing ceremony.</a:t>
            </a:r>
          </a:p>
          <a:p>
            <a:r>
              <a:rPr lang="en-US" dirty="0"/>
              <a:t>In July 2024, the KSK was backed up and </a:t>
            </a:r>
            <a:r>
              <a:rPr lang="en-US" dirty="0" err="1"/>
              <a:t>repliated</a:t>
            </a:r>
            <a:r>
              <a:rPr lang="en-US" dirty="0"/>
              <a:t> to the secondary key signing site.</a:t>
            </a:r>
            <a:br>
              <a:rPr lang="en-US" dirty="0"/>
            </a:br>
            <a:r>
              <a:rPr lang="en-US" dirty="0"/>
              <a:t>There has been 2 years with this key in the system, and records signed with both keys.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F71A5-84D7-634B-BD83-C28F686FEDEC}" type="slidenum">
              <a:rPr lang="en-GG" smtClean="0"/>
              <a:t>6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3091354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5064-20A7-586E-8C2B-5D002D1B8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EB457-0A85-88F1-0AE8-4E7BD25A0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29F31-66E4-629D-582C-90D953718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52C0E-033E-B0E6-0398-32E8268BC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9BB3E-B98D-0308-B8E4-90ED4BEF9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71660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8DC56-7F78-73D5-6219-AF0A60922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CD4F9-153F-3AE2-00E1-6A304BB91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C06B0-96E6-47C8-26E2-EB6AE06C8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8CB40-B3BC-DE1A-7C29-E6280B82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9366E-D18F-1843-0EF2-34AA8A12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3862253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39EA-2242-B699-159B-94ED98853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732AA-06B3-6DCF-36CA-AA2F6F750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812FB-936A-08FA-B688-5B0AB7E63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843D7-0C63-28BF-EBA4-5E60F56E8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EE99B-5E90-AFCD-9B5B-A03B7B142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229832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E4FFA-19B6-9831-3801-9E673973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7A685-457E-1952-D086-1303FB9BD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252B69-0448-DAB8-E252-1E3204ECC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C71FF-3516-FE17-0378-EDE29F713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11903-98D1-AD42-8B9A-77C96282A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04490-05EA-A7AA-F122-A49DFB3E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83931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03F98-24E9-EB70-0C14-8B413C8A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F5250-7688-7B47-9FF4-BE4E279E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71BF3-D227-E7E3-04EC-76A6EEC58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008F12-6CCD-E1E1-B099-B80426740A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3D18B-8F27-13F9-C9C2-132EA0E258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20ED92-CBB5-8839-BA4B-BB80BE307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2438B2-031E-ADB2-8445-F9754E2A5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D56670-AC14-3A5C-420F-FA0D1102A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86690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11EEE-2EEF-9510-A12B-93095578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7757B2-6449-3439-8156-5974D0E11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EAE314-8441-D1B2-C15C-12E6294D7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8A0388-2BB0-2F77-DB3D-5A2936987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4036169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9DB30B-33A3-9FBE-181E-EFCB08C68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1E2985-9DA1-50E4-36F1-CCE58DC35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8CD7D-B452-49E5-001D-566E81DB5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158156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27E66-F0B3-3633-1158-54DE3CFDD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A6755-1B3B-D474-FA5D-31FB3839E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9ADD4-CD34-29D4-446A-9D60B94A1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1A46D7-EAC8-79D0-F5D5-4620D69E3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07F40-AEA4-4FE4-DC08-10577F1FD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E3170-685E-57C6-16BB-EDD9F333C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410375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C1B28-38F0-EF03-7D12-315B2E66B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6DB406-0EC1-2E86-3A35-14C05DB38C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9CF79-9A1E-68B1-E435-494859542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DCB86-2902-4A83-B0D1-AE61E43F5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EC7F7-75CC-AD73-2544-7E3A35374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3F0D44-CAF5-8AD6-5A5D-586676458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3914788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B383-394A-BF5D-C99D-23327F3B6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878BF4-C082-9341-1629-BFBFA097F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95B7B-EE76-C210-BDD7-93239522A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E6CF4-6335-8937-1928-5CED1C839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E5489-A457-A962-AE95-42BF858CD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331961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25B788-0723-5D9C-B7EB-D3B595EA2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9F78B2-E6BD-45AF-70D6-CDA2768F7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3449D-5AF6-9836-5B10-9DD8FB788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E374D-AD03-765A-A870-32DEC162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85B58-F6F3-2821-57BB-BE159E48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237438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0213F5-B418-288F-31A4-103184DBA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7A84F-45C2-F508-7512-3D6B19887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53525-DCD7-697E-A2F5-A91883351E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498CFD-DC7C-9C48-8FF5-3DD744C742BC}" type="datetimeFigureOut">
              <a:rPr lang="en-GG" smtClean="0"/>
              <a:t>10/22/26</a:t>
            </a:fld>
            <a:endParaRPr lang="en-G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67B57-364A-000D-AFDD-1CC961BE6D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D48BD-4624-99BA-B45E-422B9D001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919A03-7191-A94E-8D86-773988D4D4BD}" type="slidenum">
              <a:rPr lang="en-GG" smtClean="0"/>
              <a:t>‹#›</a:t>
            </a:fld>
            <a:endParaRPr lang="en-GG"/>
          </a:p>
        </p:txBody>
      </p:sp>
    </p:spTree>
    <p:extLst>
      <p:ext uri="{BB962C8B-B14F-4D97-AF65-F5344CB8AC3E}">
        <p14:creationId xmlns:p14="http://schemas.microsoft.com/office/powerpoint/2010/main" val="170548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ackages.debian.org/sid/dns-root-dat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iana.org/dnssec/file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registrars.nominet.uk/registry/dot-uk/preparing-for-standardisatio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29CB8-3A6D-8CAF-CB11-2E313DF1D9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Root KSK</a:t>
            </a:r>
            <a:r>
              <a:rPr lang="en-GG" dirty="0"/>
              <a:t> Rollover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E9382-296D-3EE8-A2D7-2B223D2926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>
            <a:normAutofit lnSpcReduction="10000"/>
          </a:bodyPr>
          <a:lstStyle/>
          <a:p>
            <a:r>
              <a:rPr lang="en-GG" dirty="0"/>
              <a:t>An Operator’s Readiness Checklist</a:t>
            </a:r>
          </a:p>
          <a:p>
            <a:r>
              <a:rPr lang="en-GG" dirty="0"/>
              <a:t>Roy Arends</a:t>
            </a:r>
            <a:r>
              <a:rPr lang="en-GG"/>
              <a:t>, ICANN</a:t>
            </a:r>
            <a:endParaRPr lang="en-GB" dirty="0"/>
          </a:p>
          <a:p>
            <a:r>
              <a:rPr lang="en-GB" dirty="0"/>
              <a:t>David Groves, Nominet</a:t>
            </a:r>
            <a:endParaRPr lang="en-GG" dirty="0"/>
          </a:p>
          <a:p>
            <a:r>
              <a:rPr lang="en-GB" err="1"/>
              <a:t>NetLDN</a:t>
            </a:r>
            <a:r>
              <a:rPr lang="en-GB" dirty="0"/>
              <a:t>, </a:t>
            </a:r>
            <a:r>
              <a:rPr lang="en-GB"/>
              <a:t>October</a:t>
            </a:r>
            <a:r>
              <a:rPr lang="en-GB" dirty="0"/>
              <a:t> 2026.</a:t>
            </a:r>
            <a:endParaRPr lang="en-GG" dirty="0"/>
          </a:p>
        </p:txBody>
      </p:sp>
    </p:spTree>
    <p:extLst>
      <p:ext uri="{BB962C8B-B14F-4D97-AF65-F5344CB8AC3E}">
        <p14:creationId xmlns:p14="http://schemas.microsoft.com/office/powerpoint/2010/main" val="91183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FE186-C733-34E8-DDC9-BC99B43AD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G" dirty="0"/>
              <a:t>Why You Should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7E33F-98E0-98CE-05D2-A0CC425C5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DNSSEC validation depends on </a:t>
            </a:r>
            <a:r>
              <a:rPr lang="en-GB" b="1" dirty="0"/>
              <a:t>root trust anchor</a:t>
            </a:r>
          </a:p>
          <a:p>
            <a:pPr lvl="1"/>
            <a:r>
              <a:rPr lang="en-GB" dirty="0"/>
              <a:t>The root has been signed since 2010</a:t>
            </a:r>
          </a:p>
          <a:p>
            <a:pPr lvl="1"/>
            <a:r>
              <a:rPr lang="en-GB" dirty="0"/>
              <a:t>First rollover since 2018</a:t>
            </a:r>
          </a:p>
          <a:p>
            <a:pPr lvl="1"/>
            <a:r>
              <a:rPr lang="en-GB" dirty="0"/>
              <a:t>Second rollover since the start</a:t>
            </a:r>
          </a:p>
          <a:p>
            <a:r>
              <a:rPr lang="en-GB" dirty="0"/>
              <a:t>This is a planned, routine event</a:t>
            </a:r>
          </a:p>
          <a:p>
            <a:r>
              <a:rPr lang="en-GB" dirty="0"/>
              <a:t>Your job: make sure your resolvers follow along</a:t>
            </a:r>
          </a:p>
          <a:p>
            <a:r>
              <a:rPr lang="en-GB" dirty="0"/>
              <a:t>ICANN intent is to rollover ever 3 years.</a:t>
            </a:r>
          </a:p>
          <a:p>
            <a:endParaRPr lang="en-GG" dirty="0"/>
          </a:p>
        </p:txBody>
      </p:sp>
    </p:spTree>
    <p:extLst>
      <p:ext uri="{BB962C8B-B14F-4D97-AF65-F5344CB8AC3E}">
        <p14:creationId xmlns:p14="http://schemas.microsoft.com/office/powerpoint/2010/main" val="108435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AE0D1-F2AB-3E95-1252-6694614A9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changes on Sunday.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F9A6C-287F-9CE1-3292-E21BE6404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u="sng" dirty="0"/>
              <a:t>$ dig +short @</a:t>
            </a:r>
            <a:r>
              <a:rPr lang="en-GB" b="1" u="sng" dirty="0" err="1"/>
              <a:t>a.root-servers.net</a:t>
            </a:r>
            <a:r>
              <a:rPr lang="en-GB" b="1" u="sng" dirty="0"/>
              <a:t> -t DNSKEY 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# KSK-2017 (Key Signing Key) - Key Tag 20326 - RETIRING</a:t>
            </a:r>
          </a:p>
          <a:p>
            <a:pPr marL="0" indent="0">
              <a:buNone/>
            </a:pPr>
            <a:r>
              <a:rPr lang="en-GB" b="1" dirty="0"/>
              <a:t>257 3 8 </a:t>
            </a:r>
            <a:r>
              <a:rPr lang="en-GB" b="1" dirty="0" err="1"/>
              <a:t>AwEAAaz</a:t>
            </a:r>
            <a:r>
              <a:rPr lang="en-GB" b="1" dirty="0"/>
              <a:t>/</a:t>
            </a:r>
            <a:r>
              <a:rPr lang="en-GB" b="1" dirty="0" err="1"/>
              <a:t>tA</a:t>
            </a:r>
            <a:r>
              <a:rPr lang="en-GB" b="1" dirty="0"/>
              <a:t>...R1AkUTV74bU=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# KSK-2024 (Key Signing Key) - Key Tag 38696 – NEW TRUST ANCHOR</a:t>
            </a:r>
          </a:p>
          <a:p>
            <a:pPr marL="0" indent="0">
              <a:buNone/>
            </a:pPr>
            <a:r>
              <a:rPr lang="en-GB" b="1" dirty="0"/>
              <a:t>257 3 8 AwEAAa96je...eayffKC73PYc=</a:t>
            </a:r>
          </a:p>
        </p:txBody>
      </p:sp>
    </p:spTree>
    <p:extLst>
      <p:ext uri="{BB962C8B-B14F-4D97-AF65-F5344CB8AC3E}">
        <p14:creationId xmlns:p14="http://schemas.microsoft.com/office/powerpoint/2010/main" val="456484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7F49D-4323-B812-9D45-9DF270A3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actually changes.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F7F7C-4088-E0D3-9AA5-20616DB45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RRSIG records that sign the DNSKEY set on the root.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They will change from being signed by the 2017 KSK to the 2024 KSK.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Thus if you don’t trust the 2024 KSK, you fail to validate it.</a:t>
            </a:r>
          </a:p>
        </p:txBody>
      </p:sp>
    </p:spTree>
    <p:extLst>
      <p:ext uri="{BB962C8B-B14F-4D97-AF65-F5344CB8AC3E}">
        <p14:creationId xmlns:p14="http://schemas.microsoft.com/office/powerpoint/2010/main" val="1648299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F7D7B8-A695-7220-E4CD-B90096A65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288" y="371412"/>
            <a:ext cx="8110330" cy="586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43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433F5-9E01-5CE9-8735-82B8499DF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G" dirty="0"/>
              <a:t>Timeline</a:t>
            </a:r>
          </a:p>
        </p:txBody>
      </p:sp>
      <p:pic>
        <p:nvPicPr>
          <p:cNvPr id="4" name="Google Shape;73;p15" title="KSK Rollover Slide.jpeg">
            <a:extLst>
              <a:ext uri="{FF2B5EF4-FFF2-40B4-BE49-F238E27FC236}">
                <a16:creationId xmlns:a16="http://schemas.microsoft.com/office/drawing/2014/main" id="{E6583348-4F44-F058-8D53-B6581F93353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048" y="1181020"/>
            <a:ext cx="9779903" cy="5676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837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50C80-5809-E583-6A3A-C44F6EF7F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get the new root key anchors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C10F1-DF2A-74F0-6F78-DC77D1E62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By updating your DNS resolver software.</a:t>
            </a:r>
          </a:p>
          <a:p>
            <a:pPr>
              <a:buFontTx/>
              <a:buChar char="-"/>
            </a:pPr>
            <a:r>
              <a:rPr lang="en-US" dirty="0"/>
              <a:t>By updating your operating system packages.</a:t>
            </a:r>
          </a:p>
          <a:p>
            <a:pPr>
              <a:buFontTx/>
              <a:buChar char="-"/>
            </a:pPr>
            <a:r>
              <a:rPr lang="en-US" dirty="0"/>
              <a:t>Via the RFC 5011 process.</a:t>
            </a:r>
          </a:p>
        </p:txBody>
      </p:sp>
    </p:spTree>
    <p:extLst>
      <p:ext uri="{BB962C8B-B14F-4D97-AF65-F5344CB8AC3E}">
        <p14:creationId xmlns:p14="http://schemas.microsoft.com/office/powerpoint/2010/main" val="327696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E42E2-1796-1C84-8FEA-FC99C1D83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G" dirty="0"/>
              <a:t>Check if your software is up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B2F-3F9A-C6EB-AD88-06E48FA8E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G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58DCB3D-6F70-200A-E4B4-9F2FD49343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053256"/>
              </p:ext>
            </p:extLst>
          </p:nvPr>
        </p:nvGraphicFramePr>
        <p:xfrm>
          <a:off x="838199" y="1825626"/>
          <a:ext cx="10515600" cy="43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6659">
                  <a:extLst>
                    <a:ext uri="{9D8B030D-6E8A-4147-A177-3AD203B41FA5}">
                      <a16:colId xmlns:a16="http://schemas.microsoft.com/office/drawing/2014/main" val="1751509273"/>
                    </a:ext>
                  </a:extLst>
                </a:gridCol>
                <a:gridCol w="3051141">
                  <a:extLst>
                    <a:ext uri="{9D8B030D-6E8A-4147-A177-3AD203B41FA5}">
                      <a16:colId xmlns:a16="http://schemas.microsoft.com/office/drawing/2014/main" val="1334022116"/>
                    </a:ext>
                  </a:extLst>
                </a:gridCol>
                <a:gridCol w="1511432">
                  <a:extLst>
                    <a:ext uri="{9D8B030D-6E8A-4147-A177-3AD203B41FA5}">
                      <a16:colId xmlns:a16="http://schemas.microsoft.com/office/drawing/2014/main" val="712555406"/>
                    </a:ext>
                  </a:extLst>
                </a:gridCol>
                <a:gridCol w="3746368">
                  <a:extLst>
                    <a:ext uri="{9D8B030D-6E8A-4147-A177-3AD203B41FA5}">
                      <a16:colId xmlns:a16="http://schemas.microsoft.com/office/drawing/2014/main" val="977976314"/>
                    </a:ext>
                  </a:extLst>
                </a:gridCol>
              </a:tblGrid>
              <a:tr h="925816">
                <a:tc>
                  <a:txBody>
                    <a:bodyPr/>
                    <a:lstStyle/>
                    <a:p>
                      <a:r>
                        <a:rPr lang="en-GB" dirty="0"/>
                        <a:t>Resolver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First Release with KSK-2024 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RFC 5011 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Key File </a:t>
                      </a:r>
                      <a:endParaRPr lang="en-G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83950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en-GB" dirty="0"/>
                        <a:t>Unbound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1.21.0 (August 15, 2024) 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root.key</a:t>
                      </a:r>
                      <a:r>
                        <a:rPr lang="en-GB" dirty="0"/>
                        <a:t> </a:t>
                      </a:r>
                      <a:endParaRPr lang="en-G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25549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en-GB" dirty="0"/>
                        <a:t>Knot Resolver 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5.7.4 / 6.0.8 (Late 2024) 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root.keys</a:t>
                      </a:r>
                      <a:r>
                        <a:rPr lang="en-GB" dirty="0"/>
                        <a:t> </a:t>
                      </a:r>
                      <a:endParaRPr lang="en-G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10546"/>
                  </a:ext>
                </a:extLst>
              </a:tr>
              <a:tr h="925816">
                <a:tc>
                  <a:txBody>
                    <a:bodyPr/>
                    <a:lstStyle/>
                    <a:p>
                      <a:r>
                        <a:rPr lang="en-GB" dirty="0"/>
                        <a:t>BIND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9.18.33 / 9.20.4 (January 2025) 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bind.keys</a:t>
                      </a:r>
                      <a:r>
                        <a:rPr lang="en-GB" dirty="0"/>
                        <a:t> / managed-</a:t>
                      </a:r>
                      <a:r>
                        <a:rPr lang="en-GB" dirty="0" err="1"/>
                        <a:t>keys.bind</a:t>
                      </a:r>
                      <a:endParaRPr lang="en-G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584250"/>
                  </a:ext>
                </a:extLst>
              </a:tr>
              <a:tr h="1203562">
                <a:tc>
                  <a:txBody>
                    <a:bodyPr/>
                    <a:lstStyle/>
                    <a:p>
                      <a:r>
                        <a:rPr lang="en-GB" dirty="0" err="1"/>
                        <a:t>PowerDNS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Recursor</a:t>
                      </a:r>
                      <a:r>
                        <a:rPr lang="en-GB" dirty="0"/>
                        <a:t> 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5.2.0-alpha1 (Nov 11, 2024) / 5.2.0 (Jan 14, 2025) 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  <a:endParaRPr lang="en-G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Built-in only</a:t>
                      </a:r>
                      <a:endParaRPr lang="en-GG" dirty="0"/>
                    </a:p>
                    <a:p>
                      <a:endParaRPr lang="en-G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19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359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47E1F-DB4C-BA1F-2825-E6BE00E99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Distributions.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9E2EC-B520-FC96-E8EC-E895512CC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Linux distributions distribute root DNS data via a package.</a:t>
            </a:r>
          </a:p>
          <a:p>
            <a:r>
              <a:rPr lang="en-US" dirty="0"/>
              <a:t>For example, Debian and derived distros do so in </a:t>
            </a:r>
            <a:r>
              <a:rPr lang="en-US" dirty="0">
                <a:hlinkClick r:id="rId2"/>
              </a:rPr>
              <a:t>dns-root-data.</a:t>
            </a:r>
            <a:endParaRPr lang="en-US" dirty="0"/>
          </a:p>
          <a:p>
            <a:r>
              <a:rPr lang="en-US" dirty="0"/>
              <a:t>This contains.</a:t>
            </a:r>
          </a:p>
          <a:p>
            <a:pPr lvl="1"/>
            <a:r>
              <a:rPr lang="en-US" dirty="0"/>
              <a:t>The root hints.</a:t>
            </a:r>
          </a:p>
          <a:p>
            <a:pPr lvl="1"/>
            <a:r>
              <a:rPr lang="en-US" dirty="0"/>
              <a:t>The root trust anchor.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29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A0054-6AF4-2C4C-95E5-A64A3126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G" dirty="0"/>
              <a:t>How </a:t>
            </a:r>
            <a:r>
              <a:rPr lang="en-GG"/>
              <a:t>does </a:t>
            </a:r>
            <a:r>
              <a:rPr lang="en-GB" dirty="0"/>
              <a:t>RFC </a:t>
            </a:r>
            <a:r>
              <a:rPr lang="en-GG"/>
              <a:t>5011 </a:t>
            </a:r>
            <a:r>
              <a:rPr lang="en-GG" dirty="0"/>
              <a:t>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3CBC4-49D7-DC1D-2F35-6206509B9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/>
              <a:t>Continuous Tracking:</a:t>
            </a:r>
            <a:r>
              <a:rPr lang="en-GB" dirty="0"/>
              <a:t> Resolvers constantly monitors the DNS root zone to see what keys are published and use the currently trusted key (KSK2017) to verify them.</a:t>
            </a:r>
          </a:p>
          <a:p>
            <a:r>
              <a:rPr lang="en-GB" b="1" dirty="0"/>
              <a:t>The Introduction:</a:t>
            </a:r>
            <a:r>
              <a:rPr lang="en-GB" dirty="0"/>
              <a:t> KSK2024 is published signed by KSK2017. The resolver detects it but places it into a "Add" state rather than trusting it immediately.</a:t>
            </a:r>
          </a:p>
          <a:p>
            <a:r>
              <a:rPr lang="en-GB" b="1" dirty="0"/>
              <a:t>30-Day Hold-Down:</a:t>
            </a:r>
            <a:r>
              <a:rPr lang="en-GB" dirty="0"/>
              <a:t> A 30-day countdown timer begins; KSK2024 must remain continuously present and stable in the root zone for this entire period.</a:t>
            </a:r>
          </a:p>
          <a:p>
            <a:r>
              <a:rPr lang="en-GB" b="1" dirty="0"/>
              <a:t>Achieving Trust:</a:t>
            </a:r>
            <a:r>
              <a:rPr lang="en-GB" dirty="0"/>
              <a:t> Once the 30 days pass with no interruptions, the resolver automatically updates its local database, officially upgrading KSK2024 to a trusted "Valid" status. It can now be used to sign the ZSK for the root.</a:t>
            </a:r>
          </a:p>
          <a:p>
            <a:r>
              <a:rPr lang="en-GB" b="1" dirty="0"/>
              <a:t>Retiring the Old Key:</a:t>
            </a:r>
            <a:r>
              <a:rPr lang="en-GB" dirty="0"/>
              <a:t> When the operator flips a special "Revoked" flag on KSK2017, the resolver detects this and automatically deletes the old key, completing the hands-free transition.</a:t>
            </a:r>
          </a:p>
        </p:txBody>
      </p:sp>
    </p:spTree>
    <p:extLst>
      <p:ext uri="{BB962C8B-B14F-4D97-AF65-F5344CB8AC3E}">
        <p14:creationId xmlns:p14="http://schemas.microsoft.com/office/powerpoint/2010/main" val="2871257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1ECED-1B3C-111C-6A80-DDDCD0183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RFC 5011 Happy Path Timeline.</a:t>
            </a:r>
            <a:endParaRPr lang="en-G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3081F-DF0B-5C11-A72A-3DADFE856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G" dirty="0"/>
              <a:t>January 11, 2025: 	</a:t>
            </a:r>
            <a:r>
              <a:rPr lang="en-GG"/>
              <a:t>DNSKEY KSK-2024 </a:t>
            </a:r>
            <a:r>
              <a:rPr lang="en-GB" dirty="0"/>
              <a:t>was added to </a:t>
            </a:r>
            <a:r>
              <a:rPr lang="en-GG"/>
              <a:t>root </a:t>
            </a:r>
            <a:r>
              <a:rPr lang="en-GG" dirty="0"/>
              <a:t>zone</a:t>
            </a:r>
          </a:p>
          <a:p>
            <a:r>
              <a:rPr lang="en-GG" dirty="0"/>
              <a:t>February 10, 2025:</a:t>
            </a:r>
            <a:r>
              <a:rPr lang="en-GG"/>
              <a:t>	</a:t>
            </a:r>
            <a:r>
              <a:rPr lang="en-GB" dirty="0"/>
              <a:t>30 days elapsed</a:t>
            </a:r>
            <a:br>
              <a:rPr lang="en-GB" dirty="0"/>
            </a:br>
            <a:r>
              <a:rPr lang="en-GB" dirty="0"/>
              <a:t>                                               </a:t>
            </a:r>
            <a:r>
              <a:rPr lang="en-GG"/>
              <a:t>KSK-2024 </a:t>
            </a:r>
            <a:r>
              <a:rPr lang="en-GG" dirty="0"/>
              <a:t>should be trusted via 5011</a:t>
            </a:r>
          </a:p>
          <a:p>
            <a:r>
              <a:rPr lang="en-GG" dirty="0"/>
              <a:t>October 11, 2026: 	KSK-2024 will start signing</a:t>
            </a:r>
            <a:br>
              <a:rPr lang="en-GG" dirty="0"/>
            </a:br>
            <a:r>
              <a:rPr lang="en-GG" dirty="0"/>
              <a:t>				KSK-2017 will stop signing</a:t>
            </a:r>
          </a:p>
          <a:p>
            <a:r>
              <a:rPr lang="en-GG" dirty="0"/>
              <a:t>January 11, 2027:	KSK-2017 is scheduled to </a:t>
            </a:r>
            <a:r>
              <a:rPr lang="en-GG"/>
              <a:t>be revoked</a:t>
            </a:r>
            <a:endParaRPr lang="en-GG" dirty="0"/>
          </a:p>
        </p:txBody>
      </p:sp>
    </p:spTree>
    <p:extLst>
      <p:ext uri="{BB962C8B-B14F-4D97-AF65-F5344CB8AC3E}">
        <p14:creationId xmlns:p14="http://schemas.microsoft.com/office/powerpoint/2010/main" val="345741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F31AE-3AB0-BE67-DF91-BEAAA16BF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 of Band Distribution.</a:t>
            </a:r>
            <a:endParaRPr lang="en-G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0A7E3-76E7-CB62-DB2F-0906E42F4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dk2"/>
                </a:solidFill>
                <a:hlinkClick r:id="rId2"/>
              </a:rPr>
              <a:t>https://</a:t>
            </a:r>
            <a:r>
              <a:rPr lang="en-GB" dirty="0" err="1">
                <a:solidFill>
                  <a:schemeClr val="dk2"/>
                </a:solidFill>
                <a:hlinkClick r:id="rId2"/>
              </a:rPr>
              <a:t>www.iana.org</a:t>
            </a:r>
            <a:r>
              <a:rPr lang="en-GB" dirty="0">
                <a:solidFill>
                  <a:schemeClr val="dk2"/>
                </a:solidFill>
                <a:hlinkClick r:id="rId2"/>
              </a:rPr>
              <a:t>/</a:t>
            </a:r>
            <a:r>
              <a:rPr lang="en-GB" dirty="0" err="1">
                <a:solidFill>
                  <a:schemeClr val="dk2"/>
                </a:solidFill>
                <a:hlinkClick r:id="rId2"/>
              </a:rPr>
              <a:t>dnssec</a:t>
            </a:r>
            <a:r>
              <a:rPr lang="en-GB" dirty="0">
                <a:solidFill>
                  <a:schemeClr val="dk2"/>
                </a:solidFill>
                <a:hlinkClick r:id="rId2"/>
              </a:rPr>
              <a:t>/files</a:t>
            </a:r>
            <a:endParaRPr lang="en-GB" dirty="0">
              <a:solidFill>
                <a:schemeClr val="dk2"/>
              </a:solidFill>
            </a:endParaRPr>
          </a:p>
          <a:p>
            <a:endParaRPr lang="en-GG" dirty="0"/>
          </a:p>
        </p:txBody>
      </p:sp>
      <p:pic>
        <p:nvPicPr>
          <p:cNvPr id="4" name="Google Shape;65;p14" title="Screenshot 2025-08-12 at 09.55.47.png">
            <a:extLst>
              <a:ext uri="{FF2B5EF4-FFF2-40B4-BE49-F238E27FC236}">
                <a16:creationId xmlns:a16="http://schemas.microsoft.com/office/drawing/2014/main" id="{9BFA1D74-85D4-3503-CC53-2BF4EFAB0DE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7972" y="2506126"/>
            <a:ext cx="7056056" cy="320416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7526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68805-584A-8D63-17D5-123122890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Use your phone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C39F7D-F9F3-05BE-FE5E-51BBEC11B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277" y="643466"/>
            <a:ext cx="5156778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98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EB832-384A-5A02-A245-367053544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385B-BA9F-94CE-97BB-9536CC058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should you do ?</a:t>
            </a:r>
            <a:endParaRPr lang="en-G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352B8-43A0-278A-1BC3-7B58C83DC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dk2"/>
                </a:solidFill>
              </a:rPr>
              <a:t>If you operate a recursive resolver.</a:t>
            </a:r>
          </a:p>
          <a:p>
            <a:pPr lvl="1"/>
            <a:r>
              <a:rPr lang="en-GB" dirty="0">
                <a:solidFill>
                  <a:schemeClr val="dk2"/>
                </a:solidFill>
              </a:rPr>
              <a:t>Be a good internet citizen, have it validate DNSSEC !</a:t>
            </a:r>
          </a:p>
          <a:p>
            <a:pPr lvl="1"/>
            <a:r>
              <a:rPr lang="en-GB" dirty="0">
                <a:solidFill>
                  <a:schemeClr val="dk2"/>
                </a:solidFill>
              </a:rPr>
              <a:t>Check it trusts KSK-2024 BEFORE 11 October.</a:t>
            </a:r>
          </a:p>
          <a:p>
            <a:pPr lvl="1"/>
            <a:r>
              <a:rPr lang="en-GB" b="1" dirty="0">
                <a:solidFill>
                  <a:schemeClr val="dk2"/>
                </a:solidFill>
              </a:rPr>
              <a:t>BIND</a:t>
            </a:r>
            <a:r>
              <a:rPr lang="en-GB" dirty="0">
                <a:solidFill>
                  <a:schemeClr val="dk2"/>
                </a:solidFill>
              </a:rPr>
              <a:t>: </a:t>
            </a:r>
            <a:r>
              <a:rPr lang="en-GB" dirty="0" err="1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rndc</a:t>
            </a:r>
            <a:r>
              <a:rPr lang="en-GB" dirty="0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secroots</a:t>
            </a:r>
            <a:r>
              <a:rPr lang="en-GB" dirty="0">
                <a:solidFill>
                  <a:schemeClr val="dk2"/>
                </a:solidFill>
              </a:rPr>
              <a:t> and check file produced.</a:t>
            </a:r>
          </a:p>
          <a:p>
            <a:pPr lvl="1"/>
            <a:r>
              <a:rPr lang="en-GB" b="1" dirty="0">
                <a:solidFill>
                  <a:schemeClr val="dk2"/>
                </a:solidFill>
              </a:rPr>
              <a:t>UNBOUND</a:t>
            </a:r>
            <a:r>
              <a:rPr lang="en-GB" dirty="0">
                <a:solidFill>
                  <a:schemeClr val="dk2"/>
                </a:solidFill>
              </a:rPr>
              <a:t>: Check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trust-anchor-file</a:t>
            </a:r>
            <a:r>
              <a:rPr lang="en-GB" dirty="0"/>
              <a:t> in config.</a:t>
            </a:r>
          </a:p>
          <a:p>
            <a:pPr lvl="1"/>
            <a:r>
              <a:rPr lang="en-GB" b="1" dirty="0"/>
              <a:t>KNOT</a:t>
            </a:r>
            <a:r>
              <a:rPr lang="en-GB" dirty="0"/>
              <a:t>: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kresdctl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tty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en-GB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trust_anchors.summary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()'</a:t>
            </a:r>
          </a:p>
          <a:p>
            <a:pPr lvl="1"/>
            <a:endParaRPr lang="en-GB" dirty="0">
              <a:solidFill>
                <a:schemeClr val="dk2"/>
              </a:solidFill>
            </a:endParaRPr>
          </a:p>
          <a:p>
            <a:r>
              <a:rPr lang="en-GB" dirty="0">
                <a:solidFill>
                  <a:schemeClr val="dk2"/>
                </a:solidFill>
              </a:rPr>
              <a:t>If you don’t.</a:t>
            </a:r>
          </a:p>
          <a:p>
            <a:pPr lvl="1"/>
            <a:r>
              <a:rPr lang="en-GB" dirty="0">
                <a:solidFill>
                  <a:schemeClr val="dk2"/>
                </a:solidFill>
              </a:rPr>
              <a:t>If your DNS resolution breaks on or around 11 October, think of this presentation !</a:t>
            </a:r>
          </a:p>
          <a:p>
            <a:endParaRPr lang="en-GG" dirty="0"/>
          </a:p>
        </p:txBody>
      </p:sp>
    </p:spTree>
    <p:extLst>
      <p:ext uri="{BB962C8B-B14F-4D97-AF65-F5344CB8AC3E}">
        <p14:creationId xmlns:p14="http://schemas.microsoft.com/office/powerpoint/2010/main" val="3938426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8086AEC-04C2-4BC4-BFB8-0135965C7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3BE3F-B8A9-4DC9-A867-EC91736FA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CA2F3D1-53F2-478B-949B-6D4EA2E4E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455386"/>
            <a:ext cx="5378624" cy="6402614"/>
            <a:chOff x="-19221" y="197691"/>
            <a:chExt cx="5378624" cy="640261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53A4EE-6F9B-4EC8-9840-708F509D9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D8289AA-777C-4230-BABC-203458BF6C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D76777-71BF-4FFF-B568-E58E46EB1C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2CDCD53-6393-431A-9E75-109BC8362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62198F-7D76-4A2A-9669-40E5E8A3C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2131DF7-8E15-0C8A-252E-D3EDFB992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23236"/>
            <a:ext cx="3659777" cy="2820908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Registry Standardisation.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D4D97744-CC52-2DEB-5193-63FA6D24DA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1801465"/>
              </p:ext>
            </p:extLst>
          </p:nvPr>
        </p:nvGraphicFramePr>
        <p:xfrm>
          <a:off x="6355080" y="955653"/>
          <a:ext cx="5029200" cy="494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3524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4E61E8-5179-42C4-55BA-B2D4EEEED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3" y="85311"/>
            <a:ext cx="11688417" cy="657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10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292AC1-6392-9C82-86AA-EE9456EA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Major Changes.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8B05D985-57CF-C262-6AF3-C45ECA00CB3A}"/>
              </a:ext>
            </a:extLst>
          </p:cNvPr>
          <p:cNvSpPr/>
          <p:nvPr/>
        </p:nvSpPr>
        <p:spPr>
          <a:xfrm>
            <a:off x="6090574" y="801866"/>
            <a:ext cx="5306084" cy="5230634"/>
          </a:xfrm>
          <a:prstGeom prst="homePlate">
            <a:avLst>
              <a:gd name="adj" fmla="val 15009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New UK lifecycle</a:t>
            </a:r>
          </a:p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WHOIS retired</a:t>
            </a:r>
          </a:p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Standard EPP Inter-registrar transfer process aligned with future state of gTLD process.</a:t>
            </a:r>
          </a:p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STAC: Secure Transfer </a:t>
            </a:r>
            <a:r>
              <a:rPr lang="en-US" dirty="0" err="1">
                <a:solidFill>
                  <a:schemeClr val="tx2"/>
                </a:solidFill>
              </a:rPr>
              <a:t>Authorisation</a:t>
            </a:r>
            <a:r>
              <a:rPr lang="en-US" dirty="0">
                <a:solidFill>
                  <a:schemeClr val="tx2"/>
                </a:solidFill>
              </a:rPr>
              <a:t> Codes</a:t>
            </a:r>
          </a:p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EPP lock status</a:t>
            </a:r>
          </a:p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Updated EPP poll notifications</a:t>
            </a:r>
          </a:p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Fees extension 1.0 (RFC8748)</a:t>
            </a:r>
          </a:p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Reseller support</a:t>
            </a:r>
          </a:p>
          <a:p>
            <a:pPr marL="742950" lvl="1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EPP </a:t>
            </a:r>
            <a:r>
              <a:rPr lang="en-US" dirty="0" err="1">
                <a:solidFill>
                  <a:schemeClr val="tx2"/>
                </a:solidFill>
              </a:rPr>
              <a:t>organisation</a:t>
            </a:r>
            <a:r>
              <a:rPr lang="en-US" dirty="0">
                <a:solidFill>
                  <a:schemeClr val="tx2"/>
                </a:solidFill>
              </a:rPr>
              <a:t> objects and extension</a:t>
            </a:r>
          </a:p>
          <a:p>
            <a:pPr marL="742950" lvl="1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RDAP publication of reseller information.</a:t>
            </a:r>
          </a:p>
          <a:p>
            <a:pPr marL="285750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Credentialled RDAP search  </a:t>
            </a:r>
          </a:p>
          <a:p>
            <a:pPr marL="742950" lvl="1" indent="-2286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(replacing SOAP and REST API)</a:t>
            </a:r>
          </a:p>
        </p:txBody>
      </p:sp>
    </p:spTree>
    <p:extLst>
      <p:ext uri="{BB962C8B-B14F-4D97-AF65-F5344CB8AC3E}">
        <p14:creationId xmlns:p14="http://schemas.microsoft.com/office/powerpoint/2010/main" val="1613232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ED5108-C0FF-3115-FA59-7301DC999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More Info And When.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CE29-C04F-13A0-12F8-C4A1F14E3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chemeClr val="tx2"/>
                </a:solidFill>
                <a:hlinkClick r:id="rId2"/>
              </a:rPr>
              <a:t>https://registrars.nominet.uk/registry/dot-uk/preparing-for-standardisation/</a:t>
            </a:r>
            <a:endParaRPr lang="en-US" sz="18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  <a:p>
            <a:r>
              <a:rPr lang="en-US" sz="1800">
                <a:solidFill>
                  <a:schemeClr val="tx2"/>
                </a:solidFill>
              </a:rPr>
              <a:t>Cutover Date: </a:t>
            </a:r>
            <a:r>
              <a:rPr lang="en-US" sz="1800" b="1" u="sng">
                <a:solidFill>
                  <a:schemeClr val="tx2"/>
                </a:solidFill>
              </a:rPr>
              <a:t>Tuesday</a:t>
            </a:r>
            <a:r>
              <a:rPr lang="en-US" sz="1800">
                <a:solidFill>
                  <a:schemeClr val="tx2"/>
                </a:solidFill>
              </a:rPr>
              <a:t> </a:t>
            </a:r>
            <a:r>
              <a:rPr lang="en-US" sz="1800" b="1" u="sng">
                <a:solidFill>
                  <a:schemeClr val="tx2"/>
                </a:solidFill>
              </a:rPr>
              <a:t>9</a:t>
            </a:r>
            <a:r>
              <a:rPr lang="en-US" sz="1800" b="1" u="sng" baseline="30000">
                <a:solidFill>
                  <a:schemeClr val="tx2"/>
                </a:solidFill>
              </a:rPr>
              <a:t>th</a:t>
            </a:r>
            <a:r>
              <a:rPr lang="en-US" sz="1800" b="1" u="sng">
                <a:solidFill>
                  <a:schemeClr val="tx2"/>
                </a:solidFill>
              </a:rPr>
              <a:t> February 2027.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39" name="Freeform: Shape 14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16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17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D961A05-2789-0287-7075-219635AFC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392" y="1819656"/>
            <a:ext cx="4142232" cy="41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81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</TotalTime>
  <Words>864</Words>
  <Application>Microsoft Macintosh PowerPoint</Application>
  <PresentationFormat>Widescreen</PresentationFormat>
  <Paragraphs>109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Courier New</vt:lpstr>
      <vt:lpstr>Office Theme</vt:lpstr>
      <vt:lpstr>Root KSK Rollover 2026</vt:lpstr>
      <vt:lpstr>Why You Should Care</vt:lpstr>
      <vt:lpstr>What changes on Sunday.</vt:lpstr>
      <vt:lpstr>What actually changes.</vt:lpstr>
      <vt:lpstr>PowerPoint Presentation</vt:lpstr>
      <vt:lpstr>Timeline</vt:lpstr>
      <vt:lpstr>How do I get the new root key anchors ?</vt:lpstr>
      <vt:lpstr>Check if your software is up to date</vt:lpstr>
      <vt:lpstr>Linux Distributions.</vt:lpstr>
      <vt:lpstr>How does RFC 5011 work</vt:lpstr>
      <vt:lpstr>RFC 5011 Happy Path Timeline.</vt:lpstr>
      <vt:lpstr>Out of Band Distribution.</vt:lpstr>
      <vt:lpstr>Use your phone distribution</vt:lpstr>
      <vt:lpstr>What should you do ?</vt:lpstr>
      <vt:lpstr>Registry Standardisation.</vt:lpstr>
      <vt:lpstr>PowerPoint Presentation</vt:lpstr>
      <vt:lpstr>Major Changes.</vt:lpstr>
      <vt:lpstr>More Info And When.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 Arends</dc:creator>
  <cp:lastModifiedBy>David Groves</cp:lastModifiedBy>
  <cp:revision>9</cp:revision>
  <dcterms:created xsi:type="dcterms:W3CDTF">2026-04-20T19:08:47Z</dcterms:created>
  <dcterms:modified xsi:type="dcterms:W3CDTF">2026-10-22T10:11:02Z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4d395c0-849f-4185-b0d5-035b4fc118f3_Enabled">
    <vt:lpwstr>true</vt:lpwstr>
  </property>
  <property fmtid="{D5CDD505-2E9C-101B-9397-08002B2CF9AE}" pid="3" name="MSIP_Label_e4d395c0-849f-4185-b0d5-035b4fc118f3_SetDate">
    <vt:lpwstr>2026-10-08T15:12:32Z</vt:lpwstr>
  </property>
  <property fmtid="{D5CDD505-2E9C-101B-9397-08002B2CF9AE}" pid="4" name="MSIP_Label_e4d395c0-849f-4185-b0d5-035b4fc118f3_Method">
    <vt:lpwstr>Privileged</vt:lpwstr>
  </property>
  <property fmtid="{D5CDD505-2E9C-101B-9397-08002B2CF9AE}" pid="5" name="MSIP_Label_e4d395c0-849f-4185-b0d5-035b4fc118f3_Name">
    <vt:lpwstr>TEST - GENERAL</vt:lpwstr>
  </property>
  <property fmtid="{D5CDD505-2E9C-101B-9397-08002B2CF9AE}" pid="6" name="MSIP_Label_e4d395c0-849f-4185-b0d5-035b4fc118f3_SiteId">
    <vt:lpwstr>797b4183-8c85-46bd-ba6d-6371cfdf5059</vt:lpwstr>
  </property>
  <property fmtid="{D5CDD505-2E9C-101B-9397-08002B2CF9AE}" pid="7" name="MSIP_Label_e4d395c0-849f-4185-b0d5-035b4fc118f3_ActionId">
    <vt:lpwstr>6ed644f7-4fad-41df-a571-edc0dffa7900</vt:lpwstr>
  </property>
  <property fmtid="{D5CDD505-2E9C-101B-9397-08002B2CF9AE}" pid="8" name="MSIP_Label_e4d395c0-849f-4185-b0d5-035b4fc118f3_ContentBits">
    <vt:lpwstr>0</vt:lpwstr>
  </property>
  <property fmtid="{D5CDD505-2E9C-101B-9397-08002B2CF9AE}" pid="9" name="MSIP_Label_e4d395c0-849f-4185-b0d5-035b4fc118f3_Tag">
    <vt:lpwstr>50, 0, 1, 1</vt:lpwstr>
  </property>
</Properties>
</file>